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</p:sldIdLst>
  <p:sldSz cy="32918400" cx="32918400"/>
  <p:notesSz cx="6858000" cy="9144000"/>
  <p:embeddedFontLst>
    <p:embeddedFont>
      <p:font typeface="Amaranth"/>
      <p:regular r:id="rId8"/>
      <p:bold r:id="rId9"/>
      <p:italic r:id="rId10"/>
      <p:boldItalic r:id="rId11"/>
    </p:embeddedFont>
    <p:embeddedFont>
      <p:font typeface="Titillium Web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368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g3pO2UCMVmSbU0aRJyUlWFpvqT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A64EA6-66F9-425E-B6CD-0F0EB1108EE9}">
  <a:tblStyle styleId="{B7A64EA6-66F9-425E-B6CD-0F0EB1108E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368" orient="horz"/>
        <p:guide pos="10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ranth-boldItalic.fntdata"/><Relationship Id="rId10" Type="http://schemas.openxmlformats.org/officeDocument/2006/relationships/font" Target="fonts/Amaranth-italic.fntdata"/><Relationship Id="rId13" Type="http://schemas.openxmlformats.org/officeDocument/2006/relationships/font" Target="fonts/TitilliumWeb-bold.fntdata"/><Relationship Id="rId12" Type="http://schemas.openxmlformats.org/officeDocument/2006/relationships/font" Target="fonts/TitilliumWe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font" Target="fonts/Amaranth-bold.fntdata"/><Relationship Id="rId15" Type="http://schemas.openxmlformats.org/officeDocument/2006/relationships/font" Target="fonts/TitilliumWeb-boldItalic.fntdata"/><Relationship Id="rId14" Type="http://schemas.openxmlformats.org/officeDocument/2006/relationships/font" Target="fonts/TitilliumWeb-italic.fntdata"/><Relationship Id="rId16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Amaranth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469356" y="10226675"/>
            <a:ext cx="27979688" cy="705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937523" y="18653125"/>
            <a:ext cx="23043356" cy="841375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ts val="12300"/>
              <a:buFont typeface="Arial"/>
              <a:buNone/>
              <a:defRPr/>
            </a:lvl1pPr>
            <a:lvl2pPr lvl="1" algn="ctr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Arial"/>
              <a:buNone/>
              <a:defRPr/>
            </a:lvl2pPr>
            <a:lvl3pPr lvl="2" algn="ctr"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/>
            </a:lvl3pPr>
            <a:lvl4pPr lvl="3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4pPr>
            <a:lvl5pPr lvl="4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5pPr>
            <a:lvl6pPr lvl="5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6pPr>
            <a:lvl7pPr lvl="6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7pPr>
            <a:lvl8pPr lvl="7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8pPr>
            <a:lvl9pPr lvl="8" algn="ctr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5595938" y="3729833"/>
            <a:ext cx="21726525" cy="29627512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13524906" y="11658800"/>
            <a:ext cx="28089225" cy="740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1346001" y="4309072"/>
            <a:ext cx="28089225" cy="22106334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45444" y="7680326"/>
            <a:ext cx="29627512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600325" y="21153439"/>
            <a:ext cx="27980878" cy="6537325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600325" y="13952538"/>
            <a:ext cx="27980878" cy="7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35125" lIns="470250" spcFirstLastPara="1" rIns="470250" wrap="square" tIns="23512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645444" y="7680326"/>
            <a:ext cx="14756606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6516352" y="7680326"/>
            <a:ext cx="14756606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645444" y="7369176"/>
            <a:ext cx="14544675" cy="3070225"/>
          </a:xfrm>
          <a:prstGeom prst="rect">
            <a:avLst/>
          </a:prstGeom>
          <a:noFill/>
          <a:ln>
            <a:noFill/>
          </a:ln>
        </p:spPr>
        <p:txBody>
          <a:bodyPr anchorCtr="0" anchor="b" bIns="235125" lIns="470250" spcFirstLastPara="1" rIns="470250" wrap="square" tIns="235125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645444" y="10439400"/>
            <a:ext cx="14544675" cy="18965862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6722328" y="7369176"/>
            <a:ext cx="14550630" cy="3070225"/>
          </a:xfrm>
          <a:prstGeom prst="rect">
            <a:avLst/>
          </a:prstGeom>
          <a:noFill/>
          <a:ln>
            <a:noFill/>
          </a:ln>
        </p:spPr>
        <p:txBody>
          <a:bodyPr anchorCtr="0" anchor="b" bIns="235125" lIns="470250" spcFirstLastPara="1" rIns="470250" wrap="square" tIns="235125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6722328" y="10439400"/>
            <a:ext cx="14550630" cy="18965862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645444" y="1311275"/>
            <a:ext cx="10829925" cy="5576888"/>
          </a:xfrm>
          <a:prstGeom prst="rect">
            <a:avLst/>
          </a:prstGeom>
          <a:noFill/>
          <a:ln>
            <a:noFill/>
          </a:ln>
        </p:spPr>
        <p:txBody>
          <a:bodyPr anchorCtr="0" anchor="b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2870656" y="1311275"/>
            <a:ext cx="18402300" cy="28093988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645444" y="6888163"/>
            <a:ext cx="10829925" cy="22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451997" y="23042562"/>
            <a:ext cx="19751280" cy="2720975"/>
          </a:xfrm>
          <a:prstGeom prst="rect">
            <a:avLst/>
          </a:prstGeom>
          <a:noFill/>
          <a:ln>
            <a:noFill/>
          </a:ln>
        </p:spPr>
        <p:txBody>
          <a:bodyPr anchorCtr="0" anchor="b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6451997" y="2941638"/>
            <a:ext cx="19751280" cy="1975008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451997" y="25763539"/>
            <a:ext cx="1975128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645444" y="1317625"/>
            <a:ext cx="29627512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35125" lIns="470250" spcFirstLastPara="1" rIns="470250" wrap="square" tIns="235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645444" y="7680326"/>
            <a:ext cx="29627512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-1009650" lvl="0" marL="457200" marR="0" rtl="0" algn="l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ts val="12300"/>
              <a:buFont typeface="Arial"/>
              <a:buChar char="•"/>
              <a:defRPr b="0" i="0" sz="1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14400" lvl="1" marL="914400" marR="0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Arial"/>
              <a:buChar char="–"/>
              <a:defRPr b="0" i="0" sz="10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19150" lvl="2" marL="1371600" marR="0" rtl="0" algn="l"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b="0" i="0" sz="9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23900" lvl="3" marL="18288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23900" lvl="4" marL="22860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23900" lvl="5" marL="27432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23900" lvl="6" marL="32004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23900" lvl="7" marL="36576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23900" lvl="8" marL="4114800" marR="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16454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1246644" y="29978350"/>
            <a:ext cx="104251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3591044" y="29978350"/>
            <a:ext cx="768191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35125" lIns="470250" spcFirstLastPara="1" rIns="470250" wrap="square" tIns="235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54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-11074400" y="164592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29718000" y="164592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850" y="33426400"/>
            <a:ext cx="299847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1466850" y="33997900"/>
            <a:ext cx="164592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Template ID: debatingdenim  Size: 36x36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1" Type="http://schemas.openxmlformats.org/officeDocument/2006/relationships/image" Target="../media/image18.png"/><Relationship Id="rId10" Type="http://schemas.openxmlformats.org/officeDocument/2006/relationships/image" Target="../media/image8.png"/><Relationship Id="rId21" Type="http://schemas.openxmlformats.org/officeDocument/2006/relationships/image" Target="../media/image22.png"/><Relationship Id="rId13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5" Type="http://schemas.openxmlformats.org/officeDocument/2006/relationships/image" Target="../media/image11.png"/><Relationship Id="rId14" Type="http://schemas.openxmlformats.org/officeDocument/2006/relationships/image" Target="../media/image4.png"/><Relationship Id="rId17" Type="http://schemas.openxmlformats.org/officeDocument/2006/relationships/image" Target="../media/image15.png"/><Relationship Id="rId16" Type="http://schemas.openxmlformats.org/officeDocument/2006/relationships/image" Target="../media/image10.png"/><Relationship Id="rId5" Type="http://schemas.openxmlformats.org/officeDocument/2006/relationships/image" Target="../media/image9.png"/><Relationship Id="rId19" Type="http://schemas.openxmlformats.org/officeDocument/2006/relationships/image" Target="../media/image16.png"/><Relationship Id="rId6" Type="http://schemas.openxmlformats.org/officeDocument/2006/relationships/image" Target="../media/image12.png"/><Relationship Id="rId18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00050" y="518099"/>
            <a:ext cx="32118300" cy="4518373"/>
          </a:xfrm>
          <a:prstGeom prst="roundRect">
            <a:avLst>
              <a:gd fmla="val 16667" name="adj"/>
            </a:avLst>
          </a:prstGeom>
          <a:solidFill>
            <a:srgbClr val="2A4A70"/>
          </a:solidFill>
          <a:ln>
            <a:noFill/>
          </a:ln>
        </p:spPr>
        <p:txBody>
          <a:bodyPr anchorCtr="0" anchor="ctr" bIns="77150" lIns="154300" spcFirstLastPara="1" rIns="154300" wrap="square" tIns="77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67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43200" y="889575"/>
            <a:ext cx="27432000" cy="220308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maranth"/>
              <a:buNone/>
            </a:pPr>
            <a:r>
              <a:rPr lang="en-US" sz="6400">
                <a:solidFill>
                  <a:schemeClr val="lt1"/>
                </a:solidFill>
                <a:latin typeface="Amaranth"/>
                <a:ea typeface="Amaranth"/>
                <a:cs typeface="Amaranth"/>
                <a:sym typeface="Amaranth"/>
              </a:rPr>
              <a:t>CS4243 - Computer Vision and Pattern Recognition - Mini Project</a:t>
            </a:r>
            <a:endParaRPr b="0" i="0" sz="6400" u="none" cap="none" strike="noStrike">
              <a:solidFill>
                <a:schemeClr val="lt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maranth"/>
              <a:buNone/>
            </a:pPr>
            <a:r>
              <a:rPr lang="en-US" sz="6400">
                <a:solidFill>
                  <a:schemeClr val="lt1"/>
                </a:solidFill>
                <a:latin typeface="Amaranth"/>
                <a:ea typeface="Amaranth"/>
                <a:cs typeface="Amaranth"/>
                <a:sym typeface="Amaranth"/>
              </a:rPr>
              <a:t>Threat Image Classifier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743200" y="3092650"/>
            <a:ext cx="27432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30</a:t>
            </a:r>
            <a:endParaRPr b="1" sz="4800"/>
          </a:p>
          <a:p>
            <a:pPr indent="0" lvl="0" marL="0" marR="0" rtl="0" algn="ctr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 Dinesh Raj | Myat Htet Kyaw | Yong Ray Wen Joshua | Muhammad Hanif Bin Muhammad Kamal</a:t>
            </a:r>
            <a:endParaRPr sz="4800"/>
          </a:p>
        </p:txBody>
      </p:sp>
      <p:sp>
        <p:nvSpPr>
          <p:cNvPr id="91" name="Google Shape;91;p1"/>
          <p:cNvSpPr txBox="1"/>
          <p:nvPr/>
        </p:nvSpPr>
        <p:spPr>
          <a:xfrm>
            <a:off x="745672" y="6228538"/>
            <a:ext cx="9587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Still images from Dataset; No videos were processed.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of Classes: 3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1230000" y="26354374"/>
            <a:ext cx="9587100" cy="6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Pre-Trained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Network.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18 layers with more than 1,000,000 images.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Changed the final layer to 3 (to represent classes).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Accuracy: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94%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75%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efforts to reduce overfit, added dropout of 0.2 to the final layer.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Accuracy: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80%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78%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2454150" y="28475650"/>
            <a:ext cx="82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maranth"/>
                <a:ea typeface="Amaranth"/>
                <a:cs typeface="Amaranth"/>
                <a:sym typeface="Amaranth"/>
              </a:rPr>
              <a:t>MEMBER CONTRIBUTION</a:t>
            </a:r>
            <a:endParaRPr sz="3600">
              <a:solidFill>
                <a:srgbClr val="7F7F7F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21997615" y="28556479"/>
            <a:ext cx="456600" cy="48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192387" y="5518275"/>
            <a:ext cx="6198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6E4D99"/>
                </a:solidFill>
                <a:latin typeface="Amaranth"/>
                <a:ea typeface="Amaranth"/>
                <a:cs typeface="Amaranth"/>
                <a:sym typeface="Amaranth"/>
              </a:rPr>
              <a:t>Dataset (cs4243_smallest)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745674" y="5599060"/>
            <a:ext cx="456600" cy="484800"/>
          </a:xfrm>
          <a:prstGeom prst="rect">
            <a:avLst/>
          </a:prstGeom>
          <a:solidFill>
            <a:srgbClr val="6E4D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686489" y="25717500"/>
            <a:ext cx="70689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679955"/>
                </a:solidFill>
                <a:latin typeface="Amaranth"/>
                <a:ea typeface="Amaranth"/>
                <a:cs typeface="Amaranth"/>
                <a:sym typeface="Amaranth"/>
              </a:rPr>
              <a:t>TRANSFER LEARNING - ResNet18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11307238" y="25789995"/>
            <a:ext cx="456600" cy="434700"/>
          </a:xfrm>
          <a:prstGeom prst="rect">
            <a:avLst/>
          </a:prstGeom>
          <a:solidFill>
            <a:srgbClr val="67995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838" y="7521387"/>
            <a:ext cx="3144176" cy="176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013" y="7521375"/>
            <a:ext cx="3144248" cy="1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662" y="7521376"/>
            <a:ext cx="3144176" cy="176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4475" y="22093837"/>
            <a:ext cx="4246274" cy="3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29125" y="18828349"/>
            <a:ext cx="4371613" cy="35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840920" y="9414626"/>
            <a:ext cx="2472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Sample: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1857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3980363" y="9414625"/>
            <a:ext cx="2963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Carrying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Sample: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1535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7124588" y="9414625"/>
            <a:ext cx="2963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Sample: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1551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45647" y="10634763"/>
            <a:ext cx="9587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Preprocessing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Manual relabelling and removal of pollution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263399" y="5599050"/>
            <a:ext cx="70689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41B47"/>
                </a:solidFill>
                <a:latin typeface="Amaranth"/>
                <a:ea typeface="Amaranth"/>
                <a:cs typeface="Amaranth"/>
                <a:sym typeface="Amaranth"/>
              </a:rPr>
              <a:t>Object Detection Techniques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21884148" y="5679899"/>
            <a:ext cx="456600" cy="4848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745647" y="20720633"/>
            <a:ext cx="9587100" cy="11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CNN implementation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each image to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100x100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pixels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Converted the images to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grayscale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Randomised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selection from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unfiltered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dataset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5 convolutional layers, 2 dense layers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Epochs = 10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Actionativation function = relu(for all layers), softmax (final)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Optimiser =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Adam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: 66%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38%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CNN implementation with cleaned dataset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Hyperparameter tuning 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Char char="-"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Changed learning rate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Char char="-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Higher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epochs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Accuracy: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86%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45%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Observed: Overfitting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202174" y="20010369"/>
            <a:ext cx="34947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33B3B"/>
                </a:solidFill>
                <a:latin typeface="Amaranth"/>
                <a:ea typeface="Amaranth"/>
                <a:cs typeface="Amaranth"/>
                <a:sym typeface="Amaranth"/>
              </a:rPr>
              <a:t>Baseline CNN</a:t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745648" y="20091161"/>
            <a:ext cx="456600" cy="484800"/>
          </a:xfrm>
          <a:prstGeom prst="rect">
            <a:avLst/>
          </a:prstGeom>
          <a:solidFill>
            <a:srgbClr val="A33B3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668372" y="15608326"/>
            <a:ext cx="95871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Manual undersampling to remove imbalance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Preferentially remove similar images</a:t>
            </a:r>
            <a:endParaRPr sz="2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0725" y="11778852"/>
            <a:ext cx="2963101" cy="19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/>
        </p:nvSpPr>
        <p:spPr>
          <a:xfrm>
            <a:off x="1690125" y="13811775"/>
            <a:ext cx="314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“Threat” → removed</a:t>
            </a:r>
            <a:endParaRPr sz="2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1300" y="11778838"/>
            <a:ext cx="3701834" cy="19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 txBox="1"/>
          <p:nvPr/>
        </p:nvSpPr>
        <p:spPr>
          <a:xfrm>
            <a:off x="5810661" y="13811788"/>
            <a:ext cx="29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“Carrying” → Threat</a:t>
            </a:r>
            <a:endParaRPr sz="2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aphicFrame>
        <p:nvGraphicFramePr>
          <p:cNvPr id="118" name="Google Shape;118;p1"/>
          <p:cNvGraphicFramePr/>
          <p:nvPr/>
        </p:nvGraphicFramePr>
        <p:xfrm>
          <a:off x="929125" y="1438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{B7A64EA6-66F9-425E-B6CD-0F0EB1108EE9}</a:tableStyleId>
              </a:tblPr>
              <a:tblGrid>
                <a:gridCol w="2305050"/>
                <a:gridCol w="2305050"/>
                <a:gridCol w="2305050"/>
                <a:gridCol w="2305050"/>
              </a:tblGrid>
              <a:tr h="37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Class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Normal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Carrying</a:t>
                      </a:r>
                      <a:r>
                        <a:rPr lang="en-US" sz="2000"/>
                        <a:t>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Threat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Count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1567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1021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540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9" name="Google Shape;11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9498" y="16585722"/>
            <a:ext cx="3624998" cy="20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9350" y="16585737"/>
            <a:ext cx="3625002" cy="20390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" name="Google Shape;121;p1"/>
          <p:cNvGraphicFramePr/>
          <p:nvPr/>
        </p:nvGraphicFramePr>
        <p:xfrm>
          <a:off x="851838" y="187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{B7A64EA6-66F9-425E-B6CD-0F0EB1108EE9}</a:tableStyleId>
              </a:tblPr>
              <a:tblGrid>
                <a:gridCol w="2305050"/>
                <a:gridCol w="2305050"/>
                <a:gridCol w="2305050"/>
                <a:gridCol w="2305050"/>
              </a:tblGrid>
              <a:tr h="37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Class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Normal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Carrying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Threat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Count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1"/>
          <p:cNvSpPr txBox="1"/>
          <p:nvPr/>
        </p:nvSpPr>
        <p:spPr>
          <a:xfrm>
            <a:off x="21806897" y="6408538"/>
            <a:ext cx="9587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Pose Detection with YOLOv7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1806897" y="14506513"/>
            <a:ext cx="9587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Object Detection with Region-based CNN (RCNN)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21806897" y="11349263"/>
            <a:ext cx="9587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Object Detection with YOLOv7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1884149" y="6939550"/>
            <a:ext cx="66219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Processed dataset using YOLOv7 with pretrained model weights and used this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dataset with poses highlighted as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dataset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our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improved CNN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but no significant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improvement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 validation accuracy observed.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21806900" y="11987800"/>
            <a:ext cx="5860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Trained model on dataset of &gt;8000 images with YOLOv7 labels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Poor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performance, likely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due to insufficient epochs.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7" name="Google Shape;12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67700" y="11486799"/>
            <a:ext cx="4492501" cy="28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13288" y="20552632"/>
            <a:ext cx="6198300" cy="467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76020" y="5599050"/>
            <a:ext cx="3284168" cy="54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11470473" y="6083975"/>
            <a:ext cx="9587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11679238" y="6894288"/>
            <a:ext cx="82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"/>
          <p:cNvSpPr txBox="1"/>
          <p:nvPr/>
        </p:nvSpPr>
        <p:spPr>
          <a:xfrm>
            <a:off x="11917175" y="5518275"/>
            <a:ext cx="71616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FF"/>
                </a:solidFill>
                <a:latin typeface="Amaranth"/>
                <a:ea typeface="Amaranth"/>
                <a:cs typeface="Amaranth"/>
                <a:sym typeface="Amaranth"/>
              </a:rPr>
              <a:t>Combating Overfitting in CNN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11470461" y="5599048"/>
            <a:ext cx="456600" cy="4848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10837023" y="6323807"/>
            <a:ext cx="9587100" cy="12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Augmentation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Introduce image transformations as a preprocessing layer in model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Transformations include: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Char char="-"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zoom, horizontal and vertical flip, rotation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Effectively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increase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size of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dataset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Accuracy: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76%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59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191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dropout after each layer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dropout in all layers 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incremental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 levels of 20% to 40%.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: 96%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65%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Conclusion: 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Despite increasing model accuracy and minimising overfit interval, we were able to reduce overfit but not eliminate it.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247804" y="7400387"/>
            <a:ext cx="2022635" cy="2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814587" y="7400376"/>
            <a:ext cx="2022625" cy="2017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21997612" y="29162438"/>
            <a:ext cx="95871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AutoNum type="arabicPeriod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 Dinesh Raj 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-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preprocessing, Baseline CNN + </a:t>
            </a: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fine tuning (Dropout)</a:t>
            </a: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Resnet 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AutoNum type="arabicPeriod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Myat Htet Kyaw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-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preprocessing, Pose detection, Object detection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AutoNum type="arabicPeriod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Yong Ray Wen Joshua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-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preprocessing, Object detection, Further preprocessing with object detection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AutoNum type="arabicPeriod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Muhammad Hanif Bin Muhammad Kamal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"/>
              <a:buChar char="-"/>
            </a:pPr>
            <a:r>
              <a:rPr lang="en-US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preprocessing, Data augmentation implementation in CNN</a:t>
            </a:r>
            <a:endParaRPr sz="24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15757825" y="18202350"/>
            <a:ext cx="5860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F1 Score: 0.585474275880426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Precision: 0.6093119048855037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Recall: 0.5865411720062883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(Macro Averages)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21806900" y="15295450"/>
            <a:ext cx="58608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Using model with pre-trained weights on a dataset of 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only 333 images of pistols and rifles. Good performance in detection without labelling. 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0" name="Google Shape;140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630825" y="15073900"/>
            <a:ext cx="3144175" cy="2925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 txBox="1"/>
          <p:nvPr/>
        </p:nvSpPr>
        <p:spPr>
          <a:xfrm>
            <a:off x="22275700" y="18551400"/>
            <a:ext cx="80460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05725" spcFirstLastPara="1" rIns="2057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41B47"/>
                </a:solidFill>
                <a:latin typeface="Amaranth"/>
                <a:ea typeface="Amaranth"/>
                <a:cs typeface="Amaranth"/>
                <a:sym typeface="Amaranth"/>
              </a:rPr>
              <a:t>Using Object Detection to Crop Images</a:t>
            </a:r>
            <a:r>
              <a:rPr lang="en-US" sz="3600">
                <a:solidFill>
                  <a:srgbClr val="741B47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21884148" y="18632262"/>
            <a:ext cx="456600" cy="4848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21806900" y="19400363"/>
            <a:ext cx="104064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Using saved points from both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pose detection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weapon detection</a:t>
            </a: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 determine a new boundary to extract out the most important features and ignoring the surrounding environment.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18">
            <a:alphaModFix/>
          </a:blip>
          <a:srcRect b="1176" l="4260" r="0" t="0"/>
          <a:stretch/>
        </p:blipFill>
        <p:spPr>
          <a:xfrm>
            <a:off x="22024025" y="21230500"/>
            <a:ext cx="3144301" cy="25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262750" y="21192700"/>
            <a:ext cx="3494700" cy="260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20">
            <a:alphaModFix/>
          </a:blip>
          <a:srcRect b="-10607" l="-696" r="-9910" t="0"/>
          <a:stretch/>
        </p:blipFill>
        <p:spPr>
          <a:xfrm>
            <a:off x="29949300" y="21230500"/>
            <a:ext cx="19145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/>
          <p:nvPr/>
        </p:nvSpPr>
        <p:spPr>
          <a:xfrm>
            <a:off x="29011825" y="22130725"/>
            <a:ext cx="683100" cy="9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26966750" y="24635600"/>
            <a:ext cx="5246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CNN with previous enhancements on new dataset, accuracy is slightly increased.</a:t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Accuracy: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88%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Accuracy: </a:t>
            </a:r>
            <a:r>
              <a:rPr b="1" lang="en-US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68%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605925" y="24165201"/>
            <a:ext cx="5118450" cy="412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Graphicsland/MakeSigns.com</dc:creator>
</cp:coreProperties>
</file>